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58" r:id="rId6"/>
    <p:sldId id="262" r:id="rId7"/>
    <p:sldId id="260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1066800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МБДОУ «Детский сад № 31»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2895600"/>
            <a:ext cx="7696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Адаптированная основная образовательная программа для детей с задержкой психического развития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28600"/>
            <a:ext cx="8458200" cy="610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«пошаговое» предъявление материала, дозирование помощи взрослого, использование специальных методов, приемов и средств, способствующих достижению минимально возможного уровня, позволяющего действовать ребенку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самостоятельно;</a:t>
            </a:r>
            <a:endParaRPr lang="ru-RU" sz="23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непрерывного мониторинга развития ребенка и качества освоения Программы в специально созданных условиях;</a:t>
            </a:r>
            <a:endParaRPr lang="ru-RU" sz="23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сетевое взаимодействие с ТПМПК и сторонними организациями (медицинскими, образовательными, общественными, социальными, научными и др.) для повышения эффективности реализации задач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АООП;</a:t>
            </a:r>
            <a:endParaRPr lang="ru-RU" sz="23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установление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продуктивного взаимодействия семьи и дошкольной образовательной организации, активизация ресурсов семьи; комплексное сопровождение семьи ребенка с ЗПР командой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специалистов;</a:t>
            </a:r>
            <a:endParaRPr lang="ru-RU" sz="23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осуществление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контроля эффективности реализации Программы со стороны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медико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- педагогического консилиума образовательной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организации.</a:t>
            </a:r>
            <a:endParaRPr lang="ru-RU" sz="23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304800"/>
            <a:ext cx="7848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Принципы и подходы к формированию АООП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828800"/>
            <a:ext cx="8610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Принцип научности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Принцип связи теории с практикой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Принцип активности и сознательности в обучении</a:t>
            </a:r>
          </a:p>
          <a:p>
            <a:pPr algn="just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Принцип доступности</a:t>
            </a:r>
          </a:p>
          <a:p>
            <a:pPr algn="just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Принцип последовательности и систематичности.</a:t>
            </a:r>
          </a:p>
          <a:p>
            <a:pPr algn="just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Принцип прочности усвоения знаний.</a:t>
            </a:r>
          </a:p>
          <a:p>
            <a:pPr algn="just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Принцип наглядности</a:t>
            </a:r>
          </a:p>
          <a:p>
            <a:pPr algn="just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Принцип индивидуального подхода к обучению и воспитанию.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762000"/>
            <a:ext cx="86868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педагогического гуманизма и оптимизма.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социально-адаптирующей направленности образования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Этиопатогенетический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принцип.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системного подхода к диагностике и коррекции нарушений.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комплексного подхода к диагностике и коррекции нарушений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коррекционно-компенсирующей направленности образования.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опоры на закономерности онтогенетического развития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единства диагностики и коррекции.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приоритетности коррекции каузального типа.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единства в реализации коррекционных, профилактических и развивающих задач.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реализации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подхода в обучении и воспитании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ранней педагогической помощи.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комплексного применения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развития коммуникации, речевой деятельности и языка, как средства, обеспечивающего развитие речи и мышления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личностно-ориентированного взаимодействия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необходимости специального педагогического руководства.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вариативности коррекционно-развивающего образования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активного привлечения ближайшего социального окружения к работе с ребенком.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0"/>
            <a:ext cx="8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Специальные принципы.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8600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 трем годам в условиях целенаправленной коррекции ребенок может приблизиться к следующим целевым ориентирам: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600200"/>
            <a:ext cx="8610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Первый вариант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предполагает значительную положительную динамику и преодоление отставания в развитии в результате образовательной деятельности и целенаправленной коррекционной работы.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адаптируется в условиях группы. Готов к положительным эмоциональным контактам со взрослыми и сверстниками. Стремится к общению со взрослыми, подражает движениям и действиям, жестам и мимике. Сотрудничает со взрослым в предметно - практической и игровой деятельности. Проявляет интерес к сверстникам, наблюдая за их действиями, подражает им, стремится к совместному участию в подвижных играх, в действиях с игрушками. Начинает проявлять самостоятельность в некоторых бытовых и игровых действиях, стремится к результату в своих действиях. Осваивает простейшие культурно - гигиенические навыки и навыки самообслуживания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685800"/>
            <a:ext cx="8382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Проявляет интерес к окружающим предметам, активно действует с ними, исследует их свойства. Выполняет орудийные действия - использует бытовые предметы с учетом их функций, может использовать предметы в качестве орудий в проблемных ситуациях. Овладевает поисковыми способами в предметной деятельности - практическими пробами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примериванием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(вкладыши предметные и геометрические фигуры, «Почтовый ящик» - 4 основных формы и т. п.), величине (ориентируясь на недифференцированные параметры: большой - маленький), идентифицирует цвет предмета с цветом образца-эталона, знает и называет два-четыре цвета. Ориентируется в количестве (один - много). Действия со знакомыми предметами может выполнять на основе зрительного соотнесения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04800"/>
            <a:ext cx="8382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плане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речевого развития: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активно реагирует на простую и 2-3-х-звенную словесную инструкцию взрослого, связанную с конкретной ситуацией. Способен к слуховому сосредоточению и различению знакомых неречевых звуков. Понимает названия предметов обихода, игрушек, частей тела человека и животных, глаголов единственного числа настоящего времени и повелительного наклонения, прилагательных, обозначающих некоторые свойства предметов. Понимает некоторые грамматические формы слов (родительный и дательный падеж существительных, простые предложные конструкции). Активно употребляет существительные (допускаются искажения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звуко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слоговой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структуры 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звуконаполняемости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искажения, замены и пропуски звуков), обозначающие предметы обихода, игрушки, части тела человека и животных, некоторые явления (ночь, солнышко, дождь, снег). Включается в диалог — отвечает на вопросы взрослого, пользуется элементарной фразовой речью (допускаются искажения фонетические и грамматические, использование дополняющих паралингвистических средств). Стремится повторять за взрослым предложения из 2-х-3-х слов, двустишия. Речевое сопровождение включается в предметно-практическую деятельность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81000"/>
            <a:ext cx="83058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Эмоционально реагирует на музыку. Воспроизводит темп в движениях под музыку, простейшие «повторные» ритмы. Проявляет интерес к изобразительным средствам. Осваивает элементарные изобразительные навыки (точки, дугообразные линии). Может сосредоточиться и слушать стихи, песни, короткие сказки, эмоционально на них реагировать. Рассматривает картинки, проявляет интерес к красочным иллюстрациям. Сотрудничает со взрослым в продуктивных видах деятельности (лепке, аппликации, изобразительной деятельности, конструировании др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.).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685800"/>
            <a:ext cx="82296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 удовольствием двигается - ходит, бегает в разных направлениях, стремится осваивать различные виды движения (подпрыгивает, лазает, перешагивает и пр.). Способен подражать движениям взрослых в плане общей и мелкой моторики. Осваивает координированные движения рук при выполнении простых действий с игрушками (кубиками, пирамидкой и т. п.) и предметами обихода (чашкой, ложкой, предметами одежды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28600"/>
            <a:ext cx="86106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Второй вариант: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использует предметы по назначению, но самостоятельные бытовые действия технически несовершенны: плохо пользуется ложкой, редко пытается надеть предметы одежды, чаще ждет помощи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взрослого;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осваивает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действия с предметами: поворачивает ручку двери, нажимает на кнопку звонка, на выключатель, листает страницы книги; нанизывает кольца на пирамидку, но делает это неловко, часто без учета величины; вкладывает в отверстия вкладыши, используя многочисленные практические пробы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примеривание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однако эти действия недостаточно продуктивны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результативны;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осваивает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предметно-игровые действия - по подражанию и с помощью взрослого сооружает из кубиков постройку, катает машинку, кормит куклу, но самостоятельно чаще ограничивается простыми манипуляциями с предметами, быстро теряет к ним интерес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5344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коммуникативная активность снижена, но по инициативе взрослого включается в сотрудничество; использует мимику, жесты, интонации, но они недостаточно выразительны; редко обращается с просьбой, включается в диалог; в совместную деятельность с другими детьми по своей инициативе 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включается;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понимает обращенную речь, ориентируется в ситуации, но выполняет только несложные инструкции, активный словарь ограничен, выражены недостатки слоговой структуры слова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звуконаполняемости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пытается объединять слова во фразы, но затрудняется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словоизменении;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интерес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окружающим предметам и явлениям снижен, требуется стимуляция со стороны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взрослого;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действуя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практическим способом, соотносит 2-3 предмета по цвету, форме, величине; узнает, показывает и называет изображения знакомых игрушек и предметов на картинках, при этом часто требуется помощь взрослого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228600"/>
            <a:ext cx="838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Общие сведенья о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АООП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ДО МБДОУ «Детский сад № 31»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600200"/>
            <a:ext cx="8382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Качественное доступное образование детей с ограниченными возможностями здоровья (далее - ОВЗ) 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детей - инвалидов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всех возрастных этапах является глобальной стратегической целью социальной политики Российской Федерации. Она обозначена в майском указе Президента (Указ Президента Российской Федерации от 07.05.2018 г. № 204 «О национальных целях и стратегических задачах развития Российской Федерации на период до 2024 года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»).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2359"/>
            <a:ext cx="83820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методом проб и ошибок пытается найти решение наглядно-практической задачи, но затрудняется действовать по зрительному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соотнесению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уверенно самостоятельно ходит, переступает через барьеры, поднимается и спускается по лестнице, держась за поручень, может подпрыгивать, держась за руки взрослого;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затрудняется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прыжках на одной ноге; не удерживает равновесие, стоя и 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движении;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мелкая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моторика развита слабо, затруднены тонкие движения, не сформирован «пинцетный захват», не любит играть с мозаикой;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графомоторные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навыки не развиты (ребенок ограничивается бесцельным черканием и изображением каракуль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Целевые ориентиры на этапе завершения дошкольного образования детьми с ЗПР (к 7-8 годам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219200"/>
            <a:ext cx="8382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направлению: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«Социально-коммуникативное развитие»: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осваивает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внеситуативно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познавательную форму общения со взрослыми и проявляет готовность к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внеситуативно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личностному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общению;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проявляет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готовность и способность к общению со сверстниками; способен к адекватным межличностным отношениям; проявляет инициативу и самостоятельность в игре и общении; способен выбирать себе род занятий, участников по совместной деятельности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демонстрирует достаточный уровень игровой деятельности: способен к созданию замысла и развитию сюжета, к действиям в рамках роли, к ролевому взаимодействию, к коллективной игре; появляется способность к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децентрации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8200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оптимизировано состояние эмоциональной сферы, снижается выраженность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дезадаптивных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форм поведения; 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способен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учитывать интересы и чувства других, сопереживать неудачам и радоваться успехам других, адекватно проявляет свои чувства; 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старается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конструктивно разрешать конфликты; 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оценивает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поступки других людей, литературных и персонажей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мультфильмов;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способен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подчиняться правилам и социальным нормам во взаимоотношениях со взрослыми и сверстниками, может соблюдать правила безопасного поведения и личной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гигиены;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проявляет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способность к волевым усилиям; 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совершенствуется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регуляция и контроль деятельности; 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произвольная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регуляция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поведения;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обладает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начальными знаниями о себе и социальном мире, в котором он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живет;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овладевает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основными культурными способами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деятельности;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обладает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установкой положительного отношения к миру, к разным видам труда, другим людям и самому себе, обладает чувством собственного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достоинства;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стремится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к самостоятельности, проявляет относительную независимость от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взрослого;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проявляет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интерес к обучению в школе, готовится стать учеником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28600"/>
            <a:ext cx="86868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направлению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«Познавательное развитие»: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повышается уровень познавательной активности и мотивационных компонентов деятельности; </a:t>
            </a:r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задает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вопросы, проявляет интерес к предметам и явлениями окружающего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мира;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улучшаются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показатели развития внимания (объема, устойчивости, переключения и др.), произвольной регуляции поведения и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деятельности;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возрастает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продуктивность слухоречевой и зрительной памяти, объем и прочность запоминания словесной и наглядной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информации;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осваивает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элементарные логические операции не только на уровне наглядного мышления, но и в словесно-логическом плане (на уровне конкретно-понятийного мышления); 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может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выделять существенные признаки, с помощью взрослого строит простейшие умозаключения и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обобщения;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осваивает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приемы замещения и наглядного моделирования в игре, продуктивной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деятельности;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ребенка сформированы элементарные пространственные (в том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числе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квазипространственные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) представления и ориентировка во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времени;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осваивает количественный и порядковый счет в пределах десятка, обратный счет, состав числа из единиц; соотносит цифру и число, решает простые задачи с опорой на наглядность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4582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 направлению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«Речевое развитие»: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стремится к речевому общению;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участвует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диалоге;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обладает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значительно возросшим объемом понимания речи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звуко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­ произносительными возможностями;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осваивает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основные лексико-грамматические средства языка;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употребляет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 части речи, усваивает значения новых слов на основе знаний о предметах и явлениях окружающего мира;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обобщающие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понятия в соответствии с возрастными возможностями; проявляет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словотворчество;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умеет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строить простые распространенные предложения разных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моделей;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может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строить монологические высказывания, которые приобретают большую цельность и связность: составлять рассказы по серии сюжетных картинок или по сюжетной картинке, на основе примеров из личного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опыта;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умеет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анализировать и моделировать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звуко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слоговой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состав слова и состав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предложения;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владеет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языковыми операциями, обеспечивающими овладение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грамотой;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знаком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произведениями детской литературы, проявляет к ним интерес;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умеет пересказывать сказки, рассказывать стихи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28600"/>
            <a:ext cx="86868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направлению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Художественно – эстетическое развитие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»:</a:t>
            </a:r>
          </a:p>
          <a:p>
            <a:pPr algn="just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Музыкальное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развитие: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способен эмоционально реагировать на музыкальные произведения;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знаком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основными культурными способами и видами музыкальной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деятельности;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способен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выбирать себе род музыкальных занятий, адекватно проявляет свои чувства в процессе коллективной музыкальной деятельности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сотворчества;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проявляет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творческую активность и способность к созданию новых образов в художественно-эстетической деятельности.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Художественное развитие: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ребенок осваивает основные культурные способы художественной деятельности, проявляет инициативу и самостоятельность в разных ее видах;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ребенка развит интерес и основные умения в изобразительной деятельности (рисование, лепка, аппликация);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конструировании из разного материала (включая конструкторы, модули, бумагу, природный и иной материал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использует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продуктивной деятельности знания, полученные в ходе экскурсий, наблюдений, знакомства с художественной литературой, картинным материалом, народным творчеством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5344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 направлению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«Физическое развитие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»:</a:t>
            </a: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 ребенка развита крупная и мелкая моторика; движения рук достаточно координированы; рука подготовлена 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письму;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подвижен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владеет основными движениями, 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техникой;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может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контролировать свои движения и управлять ими; достаточно развита моторная память, запоминает и воспроизводит последовательность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движений;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обладает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физическими качествами (сила, выносливость, гибкость и др.);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развита способность к пространственной организации движений; 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лухо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зрительно - моторной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координации и чувству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ритма;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проявляет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способность к выразительным движениям, импровизациям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295400"/>
            <a:ext cx="80772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Необходимыми условиями реализации АООП являются: соблюдение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преемственности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между всеми возрастными дошкольными группами, между детским садом и начальной школой, а также единство требований к воспитанию ребенка в дошкольном образовательном учреждении и в условиях семьи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228600"/>
            <a:ext cx="838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Общие сведенья о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АООП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ДО МБДОУ «Детский сад № 31»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" y="1600200"/>
            <a:ext cx="8382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Практическую реализацию права на образование детей раннего и дошкольного возраста с задержкой психического развития обеспечивает Федеральный государственный образовательный стандарт дошкольного образования, утвержденный приказом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России от 17 октября 2013 г. № 1155 (далее - стандарт, ФГОС ДО). Стандарт регламентирует объединение обучения и воспитания в виде целостного образовательного процесса, построенного на основе духовно-нравственных 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ценностей, принятых в обществе.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81000"/>
            <a:ext cx="85344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АООП предназначена для выстраивания коррекционно-образовательной деятельности с детьми дошкольного возраста, которым на основании заключения ТПМПК рекомендована АООП для детей с ЗПР. С детьми до трех лет целесообразно выстраивать работу в группах ранней помощи по специально разработанным программам и с учетом рекомендаций, представленных в данной АООП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304800"/>
            <a:ext cx="815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АООП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ДО «Детский сад № 31»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3716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роектирование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модели образовательной и коррекционно-развивающей психолого-педагогической работы, максимально обеспечивающей создание условий для развития детей с ЗПР дошкольного возраста, их позитивной социализации, интеллектуального, социально-личностного, художественно-эстетического и физического развития на основе сотрудничества со взрослыми и сверстниками в соответствующих возрасту видах деятельности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304800"/>
            <a:ext cx="8153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Целью реализации АООП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ДО «Детский сад № 31»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600200"/>
            <a:ext cx="81534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обеспечение условий для дошкольного образования детей с задержкой психического развития с учетом их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индивидуально ­ типологических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особенностей и особых образовательных потребностей. Реализация программы предполагает психолого-педагогическую и коррекционно-развивающую поддержку позитивной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абилитации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и социализации, развитие личности ребенка дошкольного возраста с ЗПР; формирование и развитие компетенций, обеспечивающих преемственность между первой (дошкольной) и второй ступенью образования (начальной школой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6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304800"/>
            <a:ext cx="7696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АООП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 «Детский сад № 31»  достигается через решение следующих задач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318022"/>
            <a:ext cx="8534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благоприятных условий для всестороннего развития и образования детей с ЗПР в соответствии с их возрастными, индивидуально-типологическими особенностями и особыми образовательными потребностями; амплификации образовательных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воздействий;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оптимальных условий для охраны и укрепления физического и психического здоровья детей 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ЗПР;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психолого-педагогических условий для развития способностей и личностного потенциала каждого ребенка как субъекта отношений с другими детьми, взрослыми и окружающим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миром;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целенаправленное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комплексное психолого-педагогическое сопровождение ребенка с ЗПР и квалифицированная коррекция недостатков в развитии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685800"/>
            <a:ext cx="85344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выстраивание индивидуального коррекционно-образовательного маршрута на основе изучения особенностей развития ребенка, его потенциальных возможностей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способностей;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подготовка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детей с ЗПР ко второй ступени обучения (начальная школа) с учетом целевых ориентиров ДО и АООП НОО для детей 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ЗПР;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взаимодействие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семьей для обеспечения полноценного развития детей с ЗПР; оказание консультативной и методической помощи родителям в вопросах коррекционно-развивающего обучения и воспитания детей 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ЗПР;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необходимых санитарно-гигиенических условий, проектирование специальной предметно-пространственной развивающей среды, создание атмосферы психологического комфорта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04800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Условия реализации АООП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219200"/>
            <a:ext cx="84582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коррекционно-развивающая направленность воспитания и обучения, способствующая как общему развитию ребенка, так и компенсации индивидуальных недостатков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развития;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образовательного процесса с учетом особых образовательных потребностей ребенка с ЗПР, выявленных в процессе специального психолого-педагогического изучения особенностей развития ребенка, его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компетенций;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особой образовательной среды и психологического микроклимата в группе с учетом особенностей здоровья ребенка и функционального состояния его нервной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системы;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преемственность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работе учителя-дефектолога, учителя-логопеда,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педагога 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психолога, воспитателей, музыкального руководителя, инструктора по физической культуре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2606</Words>
  <PresentationFormat>Экран (4:3)</PresentationFormat>
  <Paragraphs>142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Helen</dc:creator>
  <cp:lastModifiedBy>Helen</cp:lastModifiedBy>
  <cp:revision>1</cp:revision>
  <dcterms:created xsi:type="dcterms:W3CDTF">2022-05-12T07:41:36Z</dcterms:created>
  <dcterms:modified xsi:type="dcterms:W3CDTF">2022-05-12T09:56:03Z</dcterms:modified>
</cp:coreProperties>
</file>